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6"/>
  </p:notesMasterIdLst>
  <p:handoutMasterIdLst>
    <p:handoutMasterId r:id="rId17"/>
  </p:handoutMasterIdLst>
  <p:sldIdLst>
    <p:sldId id="289" r:id="rId5"/>
    <p:sldId id="288" r:id="rId6"/>
    <p:sldId id="290" r:id="rId7"/>
    <p:sldId id="283" r:id="rId8"/>
    <p:sldId id="264" r:id="rId9"/>
    <p:sldId id="257" r:id="rId10"/>
    <p:sldId id="265" r:id="rId11"/>
    <p:sldId id="291" r:id="rId12"/>
    <p:sldId id="263" r:id="rId13"/>
    <p:sldId id="292"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0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D2E9B-C326-4682-BCBE-D47069CE51B5}" v="770" dt="2024-03-25T00:15:19.87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4694" autoAdjust="0"/>
  </p:normalViewPr>
  <p:slideViewPr>
    <p:cSldViewPr snapToGrid="0">
      <p:cViewPr varScale="1">
        <p:scale>
          <a:sx n="110" d="100"/>
          <a:sy n="110" d="100"/>
        </p:scale>
        <p:origin x="72" y="3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297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75117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158510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5681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54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5435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546702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819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4606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41835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13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117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654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1552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41968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38328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291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672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46778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37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9876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5320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6205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297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56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4813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7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9433912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deed.com/career-advice/career-development/types-of-drawing"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hyperlink" Target="https://www.theknowledgeacademy.com/blog/benefits-of-drawing/" TargetMode="External"/><Relationship Id="rId4" Type="http://schemas.openxmlformats.org/officeDocument/2006/relationships/hyperlink" Target="https://www.britannica.com/art/drawing-art/General-consider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dirty="0"/>
              <a:t>Drawing</a:t>
            </a:r>
          </a:p>
        </p:txBody>
      </p:sp>
      <p:pic>
        <p:nvPicPr>
          <p:cNvPr id="7" name="Picture Placeholder 6" descr="A close up of a paintbrush&#10;&#10;Description automatically generated">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srcRect l="18193" r="18193"/>
          <a:stretch/>
        </p:blipFill>
        <p:spPr>
          <a:xfrm>
            <a:off x="5615249" y="2812"/>
            <a:ext cx="6578801" cy="6894576"/>
          </a:xfrm>
        </p:spPr>
      </p:pic>
      <p:sp>
        <p:nvSpPr>
          <p:cNvPr id="2" name="TextBox 1">
            <a:extLst>
              <a:ext uri="{FF2B5EF4-FFF2-40B4-BE49-F238E27FC236}">
                <a16:creationId xmlns:a16="http://schemas.microsoft.com/office/drawing/2014/main" id="{C969A621-7A83-50A6-1D31-319F5C0623BB}"/>
              </a:ext>
            </a:extLst>
          </p:cNvPr>
          <p:cNvSpPr txBox="1"/>
          <p:nvPr/>
        </p:nvSpPr>
        <p:spPr>
          <a:xfrm>
            <a:off x="981205" y="4645068"/>
            <a:ext cx="18058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rPr>
              <a:t>Maryam Ali</a:t>
            </a:r>
          </a:p>
        </p:txBody>
      </p:sp>
    </p:spTree>
    <p:extLst>
      <p:ext uri="{BB962C8B-B14F-4D97-AF65-F5344CB8AC3E}">
        <p14:creationId xmlns:p14="http://schemas.microsoft.com/office/powerpoint/2010/main" val="30789943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200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49839" y="1754841"/>
            <a:ext cx="6481170" cy="4569758"/>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sz="3200" u="sng" dirty="0">
                <a:solidFill>
                  <a:schemeClr val="tx1"/>
                </a:solidFill>
                <a:ea typeface="+mn-lt"/>
                <a:cs typeface="+mn-lt"/>
                <a:hlinkClick r:id="rId3">
                  <a:extLst>
                    <a:ext uri="{A12FA001-AC4F-418D-AE19-62706E023703}">
                      <ahyp:hlinkClr xmlns:ahyp="http://schemas.microsoft.com/office/drawing/2018/hyperlinkcolor" val="tx"/>
                    </a:ext>
                  </a:extLst>
                </a:hlinkClick>
              </a:rPr>
              <a:t>indeed</a:t>
            </a:r>
            <a:endParaRPr lang="en-US" sz="3200" u="sng" dirty="0">
              <a:solidFill>
                <a:schemeClr val="tx1"/>
              </a:solidFill>
              <a:hlinkClick r:id="rId3">
                <a:extLst>
                  <a:ext uri="{A12FA001-AC4F-418D-AE19-62706E023703}">
                    <ahyp:hlinkClr xmlns:ahyp="http://schemas.microsoft.com/office/drawing/2018/hyperlinkcolor" val="tx"/>
                  </a:ext>
                </a:extLst>
              </a:hlinkClick>
            </a:endParaRPr>
          </a:p>
          <a:p>
            <a:pPr indent="-228600">
              <a:lnSpc>
                <a:spcPct val="100000"/>
              </a:lnSpc>
              <a:buFont typeface="Arial" panose="020B0604020202020204" pitchFamily="34" charset="0"/>
              <a:buChar char="•"/>
            </a:pPr>
            <a:r>
              <a:rPr lang="en-US" sz="3200" dirty="0">
                <a:solidFill>
                  <a:schemeClr val="tx1"/>
                </a:solidFill>
                <a:highlight>
                  <a:srgbClr val="FFFF00"/>
                </a:highlight>
                <a:ea typeface="+mn-lt"/>
                <a:cs typeface="+mn-lt"/>
                <a:hlinkClick r:id="rId4">
                  <a:extLst>
                    <a:ext uri="{A12FA001-AC4F-418D-AE19-62706E023703}">
                      <ahyp:hlinkClr xmlns:ahyp="http://schemas.microsoft.com/office/drawing/2018/hyperlinkcolor" val="tx"/>
                    </a:ext>
                  </a:extLst>
                </a:hlinkClick>
              </a:rPr>
              <a:t>britannica</a:t>
            </a:r>
            <a:endParaRPr lang="en-US">
              <a:solidFill>
                <a:schemeClr val="tx1"/>
              </a:solidFill>
              <a:highlight>
                <a:srgbClr val="FFFF00"/>
              </a:highlight>
              <a:hlinkClick r:id="rId4">
                <a:extLst>
                  <a:ext uri="{A12FA001-AC4F-418D-AE19-62706E023703}">
                    <ahyp:hlinkClr xmlns:ahyp="http://schemas.microsoft.com/office/drawing/2018/hyperlinkcolor" val="tx"/>
                  </a:ext>
                </a:extLst>
              </a:hlinkClick>
            </a:endParaRPr>
          </a:p>
          <a:p>
            <a:pPr indent="-228600">
              <a:lnSpc>
                <a:spcPct val="100000"/>
              </a:lnSpc>
              <a:buFont typeface="Arial" panose="020B0604020202020204" pitchFamily="34" charset="0"/>
              <a:buChar char="•"/>
            </a:pPr>
            <a:r>
              <a:rPr lang="en-US" sz="3200" dirty="0">
                <a:solidFill>
                  <a:schemeClr val="tx1"/>
                </a:solidFill>
                <a:highlight>
                  <a:srgbClr val="FFFF00"/>
                </a:highlight>
                <a:ea typeface="+mn-lt"/>
                <a:cs typeface="+mn-lt"/>
                <a:hlinkClick r:id="rId5">
                  <a:extLst>
                    <a:ext uri="{A12FA001-AC4F-418D-AE19-62706E023703}">
                      <ahyp:hlinkClr xmlns:ahyp="http://schemas.microsoft.com/office/drawing/2018/hyperlinkcolor" val="tx"/>
                    </a:ext>
                  </a:extLst>
                </a:hlinkClick>
              </a:rPr>
              <a:t>theknowledgeacademy</a:t>
            </a:r>
            <a:endParaRPr lang="en-US">
              <a:solidFill>
                <a:schemeClr val="tx1"/>
              </a:solidFill>
              <a:highlight>
                <a:srgbClr val="FFFF00"/>
              </a:highlight>
              <a:hlinkClick r:id="rId5">
                <a:extLst>
                  <a:ext uri="{A12FA001-AC4F-418D-AE19-62706E023703}">
                    <ahyp:hlinkClr xmlns:ahyp="http://schemas.microsoft.com/office/drawing/2018/hyperlinkcolor" val="tx"/>
                  </a:ext>
                </a:extLst>
              </a:hlinkClick>
            </a:endParaRPr>
          </a:p>
        </p:txBody>
      </p:sp>
      <p:pic>
        <p:nvPicPr>
          <p:cNvPr id="25" name="Picture Placeholder 6" descr="A group of paint brushes&#10;&#10;Description automatically generated">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6"/>
          <a:srcRect t="9349" r="-1"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8" name="Straight Connector 6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6283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endParaRPr lang="en-US" dirty="0"/>
          </a:p>
        </p:txBody>
      </p:sp>
    </p:spTree>
    <p:extLst>
      <p:ext uri="{BB962C8B-B14F-4D97-AF65-F5344CB8AC3E}">
        <p14:creationId xmlns:p14="http://schemas.microsoft.com/office/powerpoint/2010/main" val="12108021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200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049839" y="1754841"/>
            <a:ext cx="6481170" cy="4569758"/>
          </a:xfrm>
        </p:spPr>
        <p:txBody>
          <a:bodyPr vert="horz" lIns="91440" tIns="45720" rIns="91440" bIns="45720" rtlCol="0" anchor="ctr">
            <a:normAutofit/>
          </a:bodyPr>
          <a:lstStyle/>
          <a:p>
            <a:pPr indent="-228600">
              <a:lnSpc>
                <a:spcPct val="100000"/>
              </a:lnSpc>
              <a:buFont typeface="Arial" panose="020B0604020202020204" pitchFamily="34" charset="0"/>
              <a:buChar char="•"/>
            </a:pPr>
            <a:r>
              <a:rPr lang="en-US" sz="3200" dirty="0"/>
              <a:t>Introduction</a:t>
            </a:r>
          </a:p>
          <a:p>
            <a:pPr indent="-228600">
              <a:lnSpc>
                <a:spcPct val="100000"/>
              </a:lnSpc>
              <a:buFont typeface="Arial" panose="020B0604020202020204" pitchFamily="34" charset="0"/>
              <a:buChar char="•"/>
            </a:pPr>
            <a:r>
              <a:rPr lang="en-US" sz="3200" dirty="0"/>
              <a:t>The History of Drawing</a:t>
            </a:r>
          </a:p>
          <a:p>
            <a:pPr indent="-228600">
              <a:lnSpc>
                <a:spcPct val="100000"/>
              </a:lnSpc>
              <a:buFont typeface="Arial" panose="020B0604020202020204" pitchFamily="34" charset="0"/>
              <a:buChar char="•"/>
            </a:pPr>
            <a:r>
              <a:rPr lang="en-US" sz="3200" dirty="0"/>
              <a:t>Engaging the audience</a:t>
            </a:r>
          </a:p>
          <a:p>
            <a:pPr indent="-228600">
              <a:lnSpc>
                <a:spcPct val="100000"/>
              </a:lnSpc>
              <a:buFont typeface="Arial" panose="020B0604020202020204" pitchFamily="34" charset="0"/>
              <a:buChar char="•"/>
            </a:pPr>
            <a:r>
              <a:rPr lang="en-US" sz="3200" dirty="0"/>
              <a:t>Visual aids</a:t>
            </a:r>
          </a:p>
          <a:p>
            <a:pPr indent="-228600">
              <a:lnSpc>
                <a:spcPct val="100000"/>
              </a:lnSpc>
              <a:buFont typeface="Arial" panose="020B0604020202020204" pitchFamily="34" charset="0"/>
              <a:buChar char="•"/>
            </a:pPr>
            <a:r>
              <a:rPr lang="en-US" sz="3200" dirty="0"/>
              <a:t>Final tips &amp; takeaways</a:t>
            </a:r>
          </a:p>
        </p:txBody>
      </p:sp>
      <p:pic>
        <p:nvPicPr>
          <p:cNvPr id="25" name="Picture Placeholder 6" descr="A group of paint brushes&#10;&#10;Description automatically generated">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srcRect t="9349" r="-1"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68" name="Straight Connector 6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5118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7" descr="A close-up of a colorful paint swirls&#10;&#10;Description automatically generated">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rotWithShape="1">
          <a:blip r:embed="rId3"/>
          <a:srcRect t="3564" r="-2" b="9295"/>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dirty="0"/>
              <a:t>Introduction</a:t>
            </a:r>
            <a:endParaRPr lang="en-US" dirty="0"/>
          </a:p>
        </p:txBody>
      </p:sp>
      <p:cxnSp>
        <p:nvCxnSpPr>
          <p:cNvPr id="67" name="Straight Connector 6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876302" y="2006230"/>
            <a:ext cx="5487146" cy="4118345"/>
          </a:xfrm>
        </p:spPr>
        <p:txBody>
          <a:bodyPr vert="horz" lIns="91440" tIns="45720" rIns="91440" bIns="45720" rtlCol="0" anchor="t">
            <a:normAutofit/>
          </a:bodyPr>
          <a:lstStyle/>
          <a:p>
            <a:r>
              <a:rPr lang="en-US" sz="1600" b="1" dirty="0">
                <a:solidFill>
                  <a:srgbClr val="1A1A1A"/>
                </a:solidFill>
                <a:ea typeface="+mn-lt"/>
                <a:cs typeface="+mn-lt"/>
              </a:rPr>
              <a:t>Drawing:</a:t>
            </a:r>
            <a:r>
              <a:rPr lang="en-US" sz="1600" dirty="0">
                <a:solidFill>
                  <a:srgbClr val="1A1A1A"/>
                </a:solidFill>
                <a:ea typeface="+mn-lt"/>
                <a:cs typeface="+mn-lt"/>
              </a:rPr>
              <a:t> the art or technique of producing images on a surface, usually </a:t>
            </a:r>
            <a:r>
              <a:rPr lang="en-US" sz="1600" dirty="0">
                <a:ea typeface="+mn-lt"/>
                <a:cs typeface="+mn-lt"/>
              </a:rPr>
              <a:t>paper</a:t>
            </a:r>
            <a:r>
              <a:rPr lang="en-US" sz="1600" dirty="0">
                <a:solidFill>
                  <a:srgbClr val="1A1A1A"/>
                </a:solidFill>
                <a:ea typeface="+mn-lt"/>
                <a:cs typeface="+mn-lt"/>
              </a:rPr>
              <a:t>, by means of marks, usually of </a:t>
            </a:r>
            <a:r>
              <a:rPr lang="en-US" sz="1600" dirty="0">
                <a:ea typeface="+mn-lt"/>
                <a:cs typeface="+mn-lt"/>
              </a:rPr>
              <a:t>ink</a:t>
            </a:r>
            <a:r>
              <a:rPr lang="en-US" sz="1600" dirty="0">
                <a:solidFill>
                  <a:srgbClr val="1A1A1A"/>
                </a:solidFill>
                <a:ea typeface="+mn-lt"/>
                <a:cs typeface="+mn-lt"/>
              </a:rPr>
              <a:t>, </a:t>
            </a:r>
            <a:r>
              <a:rPr lang="en-US" sz="1600" dirty="0">
                <a:ea typeface="+mn-lt"/>
                <a:cs typeface="+mn-lt"/>
              </a:rPr>
              <a:t>graphite</a:t>
            </a:r>
            <a:r>
              <a:rPr lang="en-US" sz="1600" dirty="0">
                <a:solidFill>
                  <a:srgbClr val="1A1A1A"/>
                </a:solidFill>
                <a:ea typeface="+mn-lt"/>
                <a:cs typeface="+mn-lt"/>
              </a:rPr>
              <a:t>, chalk, </a:t>
            </a:r>
            <a:r>
              <a:rPr lang="en-US" sz="1600" dirty="0">
                <a:ea typeface="+mn-lt"/>
                <a:cs typeface="+mn-lt"/>
              </a:rPr>
              <a:t>charcoal</a:t>
            </a:r>
            <a:r>
              <a:rPr lang="en-US" sz="1600" dirty="0">
                <a:solidFill>
                  <a:srgbClr val="1A1A1A"/>
                </a:solidFill>
                <a:ea typeface="+mn-lt"/>
                <a:cs typeface="+mn-lt"/>
              </a:rPr>
              <a:t>, or </a:t>
            </a:r>
            <a:r>
              <a:rPr lang="en-US" sz="1600" dirty="0">
                <a:ea typeface="+mn-lt"/>
                <a:cs typeface="+mn-lt"/>
              </a:rPr>
              <a:t>crayon</a:t>
            </a:r>
            <a:r>
              <a:rPr lang="en-US" sz="1600" dirty="0">
                <a:solidFill>
                  <a:srgbClr val="1A1A1A"/>
                </a:solidFill>
                <a:ea typeface="+mn-lt"/>
                <a:cs typeface="+mn-lt"/>
              </a:rPr>
              <a:t>.</a:t>
            </a:r>
            <a:endParaRPr lang="en-US" sz="1600" dirty="0">
              <a:solidFill>
                <a:srgbClr val="1A1A1A"/>
              </a:solidFill>
            </a:endParaRPr>
          </a:p>
          <a:p>
            <a:r>
              <a:rPr lang="en-US" b="1" dirty="0">
                <a:solidFill>
                  <a:srgbClr val="1A1A1A"/>
                </a:solidFill>
                <a:ea typeface="+mn-lt"/>
                <a:cs typeface="+mn-lt"/>
              </a:rPr>
              <a:t>Drawing </a:t>
            </a:r>
            <a:r>
              <a:rPr lang="en-US" sz="1600" dirty="0">
                <a:solidFill>
                  <a:srgbClr val="1A1A1A"/>
                </a:solidFill>
                <a:ea typeface="+mn-lt"/>
                <a:cs typeface="+mn-lt"/>
              </a:rPr>
              <a:t>as formal artistic creation might be defined as: the primarily linear rendition of objects in the visible world, as well as of </a:t>
            </a:r>
            <a:r>
              <a:rPr lang="en-US" sz="1600" dirty="0">
                <a:ea typeface="+mn-lt"/>
                <a:cs typeface="+mn-lt"/>
              </a:rPr>
              <a:t>concepts</a:t>
            </a:r>
            <a:r>
              <a:rPr lang="en-US" sz="1600" dirty="0">
                <a:solidFill>
                  <a:srgbClr val="1A1A1A"/>
                </a:solidFill>
                <a:ea typeface="+mn-lt"/>
                <a:cs typeface="+mn-lt"/>
              </a:rPr>
              <a:t>, thoughts, attitudes, emotions, and fantasies given visual form, of symbols and even of abstract forms.</a:t>
            </a:r>
            <a:endParaRPr lang="en-US" dirty="0">
              <a:solidFill>
                <a:srgbClr val="001E2E"/>
              </a:solidFill>
              <a:ea typeface="+mn-lt"/>
              <a:cs typeface="+mn-lt"/>
            </a:endParaRPr>
          </a:p>
          <a:p>
            <a:pPr marL="0" indent="0">
              <a:buNone/>
            </a:pPr>
            <a:r>
              <a:rPr lang="en-US" dirty="0"/>
              <a:t> in the next pages we will learn more about drawing like Types, tools and the benefits of </a:t>
            </a:r>
            <a:r>
              <a:rPr lang="en-US" b="1" dirty="0"/>
              <a:t>Drawing</a:t>
            </a:r>
          </a:p>
        </p:txBody>
      </p:sp>
    </p:spTree>
    <p:extLst>
      <p:ext uri="{BB962C8B-B14F-4D97-AF65-F5344CB8AC3E}">
        <p14:creationId xmlns:p14="http://schemas.microsoft.com/office/powerpoint/2010/main" val="31198429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Placeholder 42" descr="A person drawing on a canvas&#10;&#10;Description automatically generated">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rotWithShape="1">
          <a:blip r:embed="rId3"/>
          <a:srcRect t="7556" b="7858"/>
          <a:stretch/>
        </p:blipFill>
        <p:spPr>
          <a:xfrm>
            <a:off x="20" y="10"/>
            <a:ext cx="12191979" cy="6857989"/>
          </a:xfrm>
          <a:prstGeom prst="rect">
            <a:avLst/>
          </a:prstGeom>
        </p:spPr>
      </p:pic>
      <p:sp>
        <p:nvSpPr>
          <p:cNvPr id="89" name="Rectangle 88">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04900" y="871538"/>
            <a:ext cx="6515100" cy="3202921"/>
          </a:xfrm>
        </p:spPr>
        <p:txBody>
          <a:bodyPr vert="horz" lIns="91440" tIns="45720" rIns="91440" bIns="45720" rtlCol="0" anchor="b">
            <a:normAutofit/>
          </a:bodyPr>
          <a:lstStyle/>
          <a:p>
            <a:r>
              <a:rPr lang="en-US" sz="6600" dirty="0">
                <a:solidFill>
                  <a:srgbClr val="FFFFFF"/>
                </a:solidFill>
              </a:rPr>
              <a:t>Types of drawing</a:t>
            </a:r>
            <a:endParaRPr lang="en-US" dirty="0">
              <a:ea typeface="+mj-ea"/>
              <a:cs typeface="+mj-cs"/>
            </a:endParaRPr>
          </a:p>
        </p:txBody>
      </p:sp>
      <p:cxnSp>
        <p:nvCxnSpPr>
          <p:cNvPr id="91" name="Straight Connector 90">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0392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236E5FF-088B-01B6-A34D-2CF7EBE47DF3}"/>
              </a:ext>
            </a:extLst>
          </p:cNvPr>
          <p:cNvSpPr>
            <a:spLocks noGrp="1"/>
          </p:cNvSpPr>
          <p:nvPr>
            <p:ph sz="half" idx="13"/>
          </p:nvPr>
        </p:nvSpPr>
        <p:spPr>
          <a:xfrm>
            <a:off x="4605194" y="984913"/>
            <a:ext cx="3057212" cy="5191442"/>
          </a:xfrm>
        </p:spPr>
        <p:txBody>
          <a:bodyPr vert="horz" lIns="91440" tIns="45720" rIns="91440" bIns="45720" rtlCol="0" anchor="t">
            <a:normAutofit/>
          </a:bodyPr>
          <a:lstStyle/>
          <a:p>
            <a:pPr algn="ctr"/>
            <a:r>
              <a:rPr lang="en-US" sz="2000" b="1" dirty="0">
                <a:solidFill>
                  <a:srgbClr val="2D2D2D"/>
                </a:solidFill>
                <a:latin typeface="Noto Sans"/>
                <a:ea typeface="Noto Sans"/>
                <a:cs typeface="Noto Sans"/>
              </a:rPr>
              <a:t>Perspective drawing</a:t>
            </a:r>
            <a:endParaRPr lang="en-US" sz="2000" dirty="0"/>
          </a:p>
          <a:p>
            <a:pPr>
              <a:lnSpc>
                <a:spcPct val="150000"/>
              </a:lnSpc>
            </a:pPr>
            <a:r>
              <a:rPr lang="en-US" sz="1500" dirty="0">
                <a:solidFill>
                  <a:srgbClr val="2D2D2D"/>
                </a:solidFill>
                <a:latin typeface="Noto Sans"/>
                <a:ea typeface="Noto Sans"/>
                <a:cs typeface="Noto Sans"/>
              </a:rPr>
              <a:t>Artists use perspective drawing, also known as 3D or anamorphic drawing, to create three-dimensional images in a two-dimensional space, such as on paper. Those who use this type of drawing pay attention to distance, space, light, volume, surface and scale to determine how each object relates to one another.</a:t>
            </a:r>
            <a:endParaRPr lang="en-US" dirty="0"/>
          </a:p>
        </p:txBody>
      </p:sp>
      <p:sp>
        <p:nvSpPr>
          <p:cNvPr id="8" name="Content Placeholder 7">
            <a:extLst>
              <a:ext uri="{FF2B5EF4-FFF2-40B4-BE49-F238E27FC236}">
                <a16:creationId xmlns:a16="http://schemas.microsoft.com/office/drawing/2014/main" id="{7AC81DB6-CFC6-E04A-FECE-5B2CDA78DA0B}"/>
              </a:ext>
            </a:extLst>
          </p:cNvPr>
          <p:cNvSpPr>
            <a:spLocks noGrp="1"/>
          </p:cNvSpPr>
          <p:nvPr>
            <p:ph sz="half" idx="14"/>
          </p:nvPr>
        </p:nvSpPr>
        <p:spPr>
          <a:xfrm>
            <a:off x="932168" y="946813"/>
            <a:ext cx="3204662" cy="5229542"/>
          </a:xfrm>
        </p:spPr>
        <p:txBody>
          <a:bodyPr vert="horz" lIns="91440" tIns="45720" rIns="91440" bIns="45720" rtlCol="0" anchor="t">
            <a:normAutofit/>
          </a:bodyPr>
          <a:lstStyle/>
          <a:p>
            <a:pPr algn="ctr"/>
            <a:r>
              <a:rPr lang="en-US" sz="2400" b="1" dirty="0">
                <a:solidFill>
                  <a:schemeClr val="tx1">
                    <a:lumMod val="95000"/>
                    <a:lumOff val="5000"/>
                  </a:schemeClr>
                </a:solidFill>
              </a:rPr>
              <a:t>Sketch</a:t>
            </a:r>
            <a:endParaRPr lang="en-US" sz="2400" dirty="0">
              <a:solidFill>
                <a:schemeClr val="tx1">
                  <a:lumMod val="95000"/>
                  <a:lumOff val="5000"/>
                </a:schemeClr>
              </a:solidFill>
            </a:endParaRPr>
          </a:p>
          <a:p>
            <a:pPr>
              <a:lnSpc>
                <a:spcPct val="150000"/>
              </a:lnSpc>
            </a:pPr>
            <a:r>
              <a:rPr lang="en-US" sz="1600" dirty="0">
                <a:solidFill>
                  <a:srgbClr val="2D2D2D"/>
                </a:solidFill>
                <a:latin typeface="Noto Sans"/>
                <a:ea typeface="Noto Sans"/>
                <a:cs typeface="Noto Sans"/>
              </a:rPr>
              <a:t>You can usually tell a sketch drawing by its less-refined lines and edges and unpolished look. Artists often create sketches with simple, quick marks and may ignore adding certain details that aren't important to the piece. They are typically used to show a working concept or capture something important in a short amount of time.</a:t>
            </a:r>
            <a:endParaRPr lang="en-US" sz="1600" dirty="0"/>
          </a:p>
          <a:p>
            <a:endParaRPr lang="en-US" sz="2800" b="1" dirty="0">
              <a:solidFill>
                <a:schemeClr val="tx1">
                  <a:lumMod val="95000"/>
                  <a:lumOff val="5000"/>
                </a:schemeClr>
              </a:solidFill>
            </a:endParaRPr>
          </a:p>
        </p:txBody>
      </p:sp>
      <p:sp>
        <p:nvSpPr>
          <p:cNvPr id="12" name="Content Placeholder 7">
            <a:extLst>
              <a:ext uri="{FF2B5EF4-FFF2-40B4-BE49-F238E27FC236}">
                <a16:creationId xmlns:a16="http://schemas.microsoft.com/office/drawing/2014/main" id="{ACDD96B2-AF71-12E4-1AD6-B9A8E28F60A8}"/>
              </a:ext>
            </a:extLst>
          </p:cNvPr>
          <p:cNvSpPr txBox="1">
            <a:spLocks/>
          </p:cNvSpPr>
          <p:nvPr/>
        </p:nvSpPr>
        <p:spPr>
          <a:xfrm>
            <a:off x="8456918" y="2004088"/>
            <a:ext cx="3471362" cy="406749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2pPr>
            <a:lvl3pPr marL="457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3pPr>
            <a:lvl4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4pPr>
            <a:lvl5pPr marL="914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TextBox 12">
            <a:extLst>
              <a:ext uri="{FF2B5EF4-FFF2-40B4-BE49-F238E27FC236}">
                <a16:creationId xmlns:a16="http://schemas.microsoft.com/office/drawing/2014/main" id="{0598C97F-346C-0B42-48BB-C754DA211E90}"/>
              </a:ext>
            </a:extLst>
          </p:cNvPr>
          <p:cNvSpPr txBox="1"/>
          <p:nvPr/>
        </p:nvSpPr>
        <p:spPr>
          <a:xfrm>
            <a:off x="8136177" y="900438"/>
            <a:ext cx="2881899" cy="4763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b="1" dirty="0"/>
              <a:t>Line Drawing</a:t>
            </a:r>
            <a:endParaRPr lang="en-US" dirty="0"/>
          </a:p>
          <a:p>
            <a:pPr>
              <a:lnSpc>
                <a:spcPct val="150000"/>
              </a:lnSpc>
            </a:pPr>
            <a:r>
              <a:rPr lang="en-US" sz="1500" dirty="0">
                <a:solidFill>
                  <a:srgbClr val="2D2D2D"/>
                </a:solidFill>
                <a:latin typeface="Noto Sans"/>
                <a:ea typeface="Noto Sans"/>
                <a:cs typeface="Noto Sans"/>
              </a:rPr>
              <a:t>Line drawing focuses on the use of straight lines and contours without shading. In most line drawings, the artist creates an entire image without picking their instrument up from the surface. Line drawing may teach the importance of angles and curves without putting an emphasis on detail.</a:t>
            </a:r>
            <a:endParaRPr lang="en-US" dirty="0"/>
          </a:p>
        </p:txBody>
      </p:sp>
    </p:spTree>
    <p:extLst>
      <p:ext uri="{BB962C8B-B14F-4D97-AF65-F5344CB8AC3E}">
        <p14:creationId xmlns:p14="http://schemas.microsoft.com/office/powerpoint/2010/main" val="8374022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386480" y="670925"/>
            <a:ext cx="6277106" cy="3127213"/>
          </a:xfrm>
          <a:noFill/>
        </p:spPr>
        <p:txBody>
          <a:bodyPr/>
          <a:lstStyle/>
          <a:p>
            <a:r>
              <a:rPr lang="en-US" dirty="0"/>
              <a:t>Drawing Tools</a:t>
            </a:r>
          </a:p>
        </p:txBody>
      </p:sp>
    </p:spTree>
    <p:extLst>
      <p:ext uri="{BB962C8B-B14F-4D97-AF65-F5344CB8AC3E}">
        <p14:creationId xmlns:p14="http://schemas.microsoft.com/office/powerpoint/2010/main" val="4351953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66800" y="66676"/>
            <a:ext cx="9906000" cy="1382156"/>
          </a:xfrm>
          <a:noFill/>
        </p:spPr>
        <p:txBody>
          <a:bodyPr/>
          <a:lstStyle/>
          <a:p>
            <a:r>
              <a:rPr lang="en-US" dirty="0"/>
              <a:t>Some of drawing tools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923924" y="1764638"/>
            <a:ext cx="10265053" cy="4619942"/>
          </a:xfrm>
          <a:noFill/>
        </p:spPr>
        <p:txBody>
          <a:bodyPr vert="horz" lIns="91440" tIns="45720" rIns="91440" bIns="45720" rtlCol="0" anchor="t">
            <a:normAutofit fontScale="92500"/>
          </a:bodyPr>
          <a:lstStyle/>
          <a:p>
            <a:pPr>
              <a:lnSpc>
                <a:spcPct val="150000"/>
              </a:lnSpc>
            </a:pPr>
            <a:r>
              <a:rPr lang="en-US" b="1" dirty="0">
                <a:solidFill>
                  <a:srgbClr val="2D2D2D"/>
                </a:solidFill>
                <a:latin typeface="Noto Sans"/>
                <a:ea typeface="Noto Sans"/>
                <a:cs typeface="Noto Sans"/>
              </a:rPr>
              <a:t>Chalk:</a:t>
            </a:r>
            <a:r>
              <a:rPr lang="en-US" dirty="0">
                <a:solidFill>
                  <a:srgbClr val="2D2D2D"/>
                </a:solidFill>
                <a:latin typeface="Noto Sans"/>
                <a:ea typeface="Noto Sans"/>
                <a:cs typeface="Noto Sans"/>
              </a:rPr>
              <a:t> </a:t>
            </a:r>
            <a:r>
              <a:rPr lang="en-US" sz="1600" dirty="0">
                <a:solidFill>
                  <a:srgbClr val="2D2D2D"/>
                </a:solidFill>
                <a:latin typeface="Noto Sans"/>
                <a:ea typeface="Noto Sans"/>
                <a:cs typeface="Noto Sans"/>
              </a:rPr>
              <a:t>is a powdery drawing tool made from naturally occurring minerals. Often, manufacturers add other pigments to create colors besides red, white and black. Chalk is a suitable tool for blending and shading and works on many surfaces. It's easily transferable among surfaces.</a:t>
            </a:r>
            <a:endParaRPr lang="en-US" sz="1600" dirty="0"/>
          </a:p>
          <a:p>
            <a:pPr>
              <a:lnSpc>
                <a:spcPct val="150000"/>
              </a:lnSpc>
            </a:pPr>
            <a:r>
              <a:rPr lang="en-US" b="1" dirty="0">
                <a:solidFill>
                  <a:srgbClr val="2D2D2D"/>
                </a:solidFill>
                <a:latin typeface="Noto Sans"/>
                <a:ea typeface="Noto Sans"/>
                <a:cs typeface="Noto Sans"/>
              </a:rPr>
              <a:t>Charcoal: </a:t>
            </a:r>
            <a:r>
              <a:rPr lang="en-US" sz="1600" dirty="0">
                <a:solidFill>
                  <a:srgbClr val="2D2D2D"/>
                </a:solidFill>
                <a:latin typeface="Noto Sans"/>
                <a:ea typeface="Noto Sans"/>
                <a:cs typeface="Noto Sans"/>
              </a:rPr>
              <a:t>is a crumbly black material made of carbon. In art, it's often sold in sticks or pencils. It's an excellent tool for shading and blending because it's easily smudged.</a:t>
            </a:r>
            <a:endParaRPr lang="en-US" sz="1600"/>
          </a:p>
          <a:p>
            <a:pPr>
              <a:lnSpc>
                <a:spcPct val="150000"/>
              </a:lnSpc>
            </a:pPr>
            <a:r>
              <a:rPr lang="en-US" b="1" dirty="0">
                <a:solidFill>
                  <a:srgbClr val="2D2D2D"/>
                </a:solidFill>
                <a:latin typeface="Noto Sans"/>
                <a:ea typeface="Noto Sans"/>
                <a:cs typeface="Noto Sans"/>
              </a:rPr>
              <a:t>Colored pencils:</a:t>
            </a:r>
            <a:r>
              <a:rPr lang="en-US" dirty="0">
                <a:solidFill>
                  <a:srgbClr val="2D2D2D"/>
                </a:solidFill>
                <a:latin typeface="Noto Sans"/>
                <a:ea typeface="Noto Sans"/>
                <a:cs typeface="Noto Sans"/>
              </a:rPr>
              <a:t> </a:t>
            </a:r>
            <a:r>
              <a:rPr lang="en-US" sz="1600" dirty="0">
                <a:solidFill>
                  <a:srgbClr val="2D2D2D"/>
                </a:solidFill>
                <a:latin typeface="Noto Sans"/>
                <a:ea typeface="Noto Sans"/>
                <a:cs typeface="Noto Sans"/>
              </a:rPr>
              <a:t>are wood shells with wax or oil pigmented centers. They come in a variety of colors and hues. Unlike other materials, they're less like to smudge but still blend easily.</a:t>
            </a:r>
            <a:endParaRPr lang="en-US" sz="1600"/>
          </a:p>
          <a:p>
            <a:pPr>
              <a:lnSpc>
                <a:spcPct val="150000"/>
              </a:lnSpc>
            </a:pPr>
            <a:r>
              <a:rPr lang="en-US" b="1" dirty="0">
                <a:solidFill>
                  <a:srgbClr val="2D2D2D"/>
                </a:solidFill>
                <a:latin typeface="Noto Sans"/>
                <a:ea typeface="Noto Sans"/>
                <a:cs typeface="Noto Sans"/>
              </a:rPr>
              <a:t>Wax crayons: </a:t>
            </a:r>
            <a:r>
              <a:rPr lang="en-US" sz="1600" dirty="0">
                <a:solidFill>
                  <a:srgbClr val="2D2D2D"/>
                </a:solidFill>
                <a:latin typeface="Noto Sans"/>
                <a:ea typeface="Noto Sans"/>
                <a:cs typeface="Noto Sans"/>
              </a:rPr>
              <a:t>add color to drawings in a non-transferable way. Because of their construction, crayons are less likely to transfer surfaces, but are also more difficult to use for blending and shading.</a:t>
            </a:r>
            <a:br>
              <a:rPr lang="en-US" dirty="0"/>
            </a:br>
            <a:endParaRPr lang="en-US" dirty="0"/>
          </a:p>
          <a:p>
            <a:pPr>
              <a:buFont typeface="Arial"/>
              <a:buChar char="•"/>
            </a:pP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noFill/>
        </p:spPr>
        <p:txBody>
          <a:bodyPr vert="horz" lIns="91440" tIns="45720" rIns="91440" bIns="45720" rtlCol="0" anchor="t">
            <a:normAutofit/>
          </a:bodyPr>
          <a:lstStyle/>
          <a:p>
            <a:endParaRPr lang="en-US" dirty="0"/>
          </a:p>
          <a:p>
            <a:endParaRPr lang="en-US" dirty="0"/>
          </a:p>
        </p:txBody>
      </p:sp>
    </p:spTree>
    <p:extLst>
      <p:ext uri="{BB962C8B-B14F-4D97-AF65-F5344CB8AC3E}">
        <p14:creationId xmlns:p14="http://schemas.microsoft.com/office/powerpoint/2010/main" val="7296091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5" descr="A person painting a picture&#10;&#10;Description automatically generated">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srcRect t="8899" b="8899"/>
          <a:stretch/>
        </p:blipFill>
        <p:spPr>
          <a:xfrm>
            <a:off x="20" y="10"/>
            <a:ext cx="12191979" cy="6857989"/>
          </a:xfrm>
          <a:prstGeom prst="rect">
            <a:avLst/>
          </a:prstGeom>
          <a:noFill/>
        </p:spPr>
      </p:pic>
      <p:sp>
        <p:nvSpPr>
          <p:cNvPr id="75" name="Rectangle 74">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Benefits of drawing</a:t>
            </a:r>
          </a:p>
        </p:txBody>
      </p:sp>
    </p:spTree>
    <p:extLst>
      <p:ext uri="{BB962C8B-B14F-4D97-AF65-F5344CB8AC3E}">
        <p14:creationId xmlns:p14="http://schemas.microsoft.com/office/powerpoint/2010/main" val="4992248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43001" y="533400"/>
            <a:ext cx="6008914" cy="1683487"/>
          </a:xfrm>
        </p:spPr>
        <p:txBody>
          <a:bodyPr vert="horz" lIns="91440" tIns="45720" rIns="91440" bIns="45720" rtlCol="0" anchor="ctr">
            <a:normAutofit/>
          </a:bodyPr>
          <a:lstStyle/>
          <a:p>
            <a:r>
              <a:rPr lang="en-US" sz="4400"/>
              <a:t>Some Benefits of drawing</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43000" y="2216886"/>
            <a:ext cx="6150926" cy="3817091"/>
          </a:xfrm>
        </p:spPr>
        <p:txBody>
          <a:bodyPr vert="horz" lIns="91440" tIns="45720" rIns="91440" bIns="45720" rtlCol="0">
            <a:normAutofit/>
          </a:bodyPr>
          <a:lstStyle/>
          <a:p>
            <a:pPr indent="-228600">
              <a:buFont typeface="Arial" panose="020B0604020202020204" pitchFamily="34" charset="0"/>
              <a:buChar char="•"/>
            </a:pPr>
            <a:r>
              <a:rPr lang="en-US" b="1" dirty="0"/>
              <a:t>a) Enhance your communication skills </a:t>
            </a:r>
          </a:p>
          <a:p>
            <a:pPr indent="-228600">
              <a:buFont typeface="Arial" panose="020B0604020202020204" pitchFamily="34" charset="0"/>
              <a:buChar char="•"/>
            </a:pPr>
            <a:r>
              <a:rPr lang="en-US" b="1"/>
              <a:t>b) Boost your creativity </a:t>
            </a:r>
          </a:p>
          <a:p>
            <a:pPr indent="-228600">
              <a:buFont typeface="Arial" panose="020B0604020202020204" pitchFamily="34" charset="0"/>
              <a:buChar char="•"/>
            </a:pPr>
            <a:r>
              <a:rPr lang="en-US" b="1"/>
              <a:t>c) Optimize your memory function </a:t>
            </a:r>
          </a:p>
          <a:p>
            <a:pPr indent="-228600">
              <a:buFont typeface="Arial" panose="020B0604020202020204" pitchFamily="34" charset="0"/>
              <a:buChar char="•"/>
            </a:pPr>
            <a:r>
              <a:rPr lang="en-US" b="1"/>
              <a:t>d) Enhance your emotional intelligence </a:t>
            </a:r>
          </a:p>
          <a:p>
            <a:pPr indent="-228600">
              <a:buFont typeface="Arial" panose="020B0604020202020204" pitchFamily="34" charset="0"/>
              <a:buChar char="•"/>
            </a:pPr>
            <a:r>
              <a:rPr lang="en-US" b="1"/>
              <a:t>e) Enhances problem-solving abilities </a:t>
            </a:r>
          </a:p>
          <a:p>
            <a:pPr indent="-228600">
              <a:buFont typeface="Arial" panose="020B0604020202020204" pitchFamily="34" charset="0"/>
              <a:buChar char="•"/>
            </a:pPr>
            <a:r>
              <a:rPr lang="en-US" b="1"/>
              <a:t>f) Enhances focus </a:t>
            </a:r>
          </a:p>
          <a:p>
            <a:pPr indent="-228600">
              <a:buFont typeface="Arial" panose="020B0604020202020204" pitchFamily="34" charset="0"/>
              <a:buChar char="•"/>
            </a:pPr>
            <a:endParaRPr lang="en-US"/>
          </a:p>
        </p:txBody>
      </p:sp>
      <p:cxnSp>
        <p:nvCxnSpPr>
          <p:cNvPr id="41" name="Straight Connector 40">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 name="Picture Placeholder 19" descr="A book and pen on a table&#10;&#10;Description automatically generated">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rotWithShape="1">
          <a:blip r:embed="rId3"/>
          <a:srcRect l="7635"/>
          <a:stretch/>
        </p:blipFill>
        <p:spPr>
          <a:xfrm>
            <a:off x="7963785" y="10"/>
            <a:ext cx="4228215" cy="6857990"/>
          </a:xfrm>
          <a:prstGeom prst="rect">
            <a:avLst/>
          </a:prstGeom>
        </p:spPr>
      </p:pic>
    </p:spTree>
    <p:extLst>
      <p:ext uri="{BB962C8B-B14F-4D97-AF65-F5344CB8AC3E}">
        <p14:creationId xmlns:p14="http://schemas.microsoft.com/office/powerpoint/2010/main" val="2737241225"/>
      </p:ext>
    </p:extLst>
  </p:cSld>
  <p:clrMapOvr>
    <a:masterClrMapping/>
  </p:clrMapOvr>
  <p:transition spd="slow">
    <p:push dir="u"/>
  </p:transition>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D4B218-C04B-41F5-949D-06E9DAE96B0A}">
  <ds:schemaRefs>
    <ds:schemaRef ds:uri="http://schemas.microsoft.com/sharepoint/v3/contenttype/forms"/>
  </ds:schemaRefs>
</ds:datastoreItem>
</file>

<file path=customXml/itemProps2.xml><?xml version="1.0" encoding="utf-8"?>
<ds:datastoreItem xmlns:ds="http://schemas.openxmlformats.org/officeDocument/2006/customXml" ds:itemID="{B6283731-47E9-4F14-86D1-57C1EA2672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1846AD4-435D-4592-8088-FE2831A3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AngleLinesVTI</Template>
  <TotalTime>0</TotalTime>
  <Words>428</Words>
  <Application>Microsoft Office PowerPoint</Application>
  <PresentationFormat>Widescreen</PresentationFormat>
  <Paragraphs>123</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AngleLinesVTI</vt:lpstr>
      <vt:lpstr>Drawing</vt:lpstr>
      <vt:lpstr>AGENDA</vt:lpstr>
      <vt:lpstr>Introduction</vt:lpstr>
      <vt:lpstr>Types of drawing</vt:lpstr>
      <vt:lpstr>PowerPoint Presentation</vt:lpstr>
      <vt:lpstr>Drawing Tools</vt:lpstr>
      <vt:lpstr>Some of drawing tools</vt:lpstr>
      <vt:lpstr>Benefits of drawing</vt:lpstr>
      <vt:lpstr>Some Benefits of drawing</vt:lpstr>
      <vt:lpstr>AGENDA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350</cp:revision>
  <dcterms:created xsi:type="dcterms:W3CDTF">2024-03-24T22:00:59Z</dcterms:created>
  <dcterms:modified xsi:type="dcterms:W3CDTF">2024-03-25T00:15:39Z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